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4" r:id="rId2"/>
    <p:sldId id="374" r:id="rId3"/>
    <p:sldId id="384" r:id="rId4"/>
    <p:sldId id="372" r:id="rId5"/>
    <p:sldId id="376" r:id="rId6"/>
    <p:sldId id="377" r:id="rId7"/>
    <p:sldId id="382" r:id="rId8"/>
    <p:sldId id="375" r:id="rId9"/>
    <p:sldId id="315" r:id="rId10"/>
  </p:sldIdLst>
  <p:sldSz cx="9144000" cy="6858000" type="screen4x3"/>
  <p:notesSz cx="7023100" cy="9309100"/>
  <p:embeddedFontLst>
    <p:embeddedFont>
      <p:font typeface="ABBvoiceOffice" panose="020D0603020503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Dye" initials="T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78" autoAdjust="0"/>
  </p:normalViewPr>
  <p:slideViewPr>
    <p:cSldViewPr snapToGrid="0" snapToObjects="1" showGuides="1">
      <p:cViewPr>
        <p:scale>
          <a:sx n="125" d="100"/>
          <a:sy n="125" d="100"/>
        </p:scale>
        <p:origin x="-125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932"/>
        <p:guide pos="221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09575" y="698500"/>
            <a:ext cx="4654550" cy="3490913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93063" y="4421823"/>
            <a:ext cx="6236975" cy="418909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4654550" cy="349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6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E3BCA55-AA0D-4390-8474-8CAC9857E521}" type="slidenum">
              <a:rPr lang="de-CH" altLang="en-US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de-CH" alt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642938"/>
            <a:ext cx="4397375" cy="329723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644" y="5998139"/>
            <a:ext cx="1253071" cy="256064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7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3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019" y="4705350"/>
            <a:ext cx="8583255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spcBef>
                <a:spcPts val="0"/>
              </a:spcBef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7019" y="4850489"/>
            <a:ext cx="8582601" cy="592406"/>
          </a:xfrm>
        </p:spPr>
        <p:txBody>
          <a:bodyPr lIns="0" rIns="0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817" y="365752"/>
            <a:ext cx="896803" cy="3507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018" y="5459562"/>
            <a:ext cx="8583255" cy="287188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019" y="5914754"/>
            <a:ext cx="8582601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273863" y="6489341"/>
            <a:ext cx="1162031" cy="11819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5F4A4616-7648-4934-A68D-2CA57DB4AC2D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279400" y="524567"/>
            <a:ext cx="295200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019" y="4705350"/>
            <a:ext cx="8583255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7019" y="4850489"/>
            <a:ext cx="8582601" cy="592406"/>
          </a:xfrm>
        </p:spPr>
        <p:txBody>
          <a:bodyPr lIns="0" rIns="0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817" y="365752"/>
            <a:ext cx="896803" cy="3507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018" y="5459562"/>
            <a:ext cx="8583255" cy="287188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019" y="5914754"/>
            <a:ext cx="8582601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5"/>
          </p:nvPr>
        </p:nvSpPr>
        <p:spPr bwMode="gray">
          <a:xfrm>
            <a:off x="273863" y="6489341"/>
            <a:ext cx="1162031" cy="118192"/>
          </a:xfrm>
          <a:prstGeom prst="rect">
            <a:avLst/>
          </a:prstGeom>
        </p:spPr>
        <p:txBody>
          <a:bodyPr/>
          <a:lstStyle/>
          <a:p>
            <a:fld id="{156B5122-4BCC-47A2-A8BE-953EF257F778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6"/>
          </p:nvPr>
        </p:nvSpPr>
        <p:spPr bwMode="gray">
          <a:xfrm>
            <a:off x="1739366" y="6473853"/>
            <a:ext cx="677766" cy="132744"/>
          </a:xfr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494" y="1816571"/>
            <a:ext cx="8582788" cy="409679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4"/>
          </p:nvPr>
        </p:nvSpPr>
        <p:spPr bwMode="gray">
          <a:xfrm>
            <a:off x="277494" y="6495504"/>
            <a:ext cx="1162031" cy="118192"/>
          </a:xfrm>
          <a:prstGeom prst="rect">
            <a:avLst/>
          </a:prstGeom>
        </p:spPr>
        <p:txBody>
          <a:bodyPr/>
          <a:lstStyle/>
          <a:p>
            <a:fld id="{1D54577F-E41E-4830-9F3B-F6C445BBADD4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11" name="Slide Number Placeholder 9"/>
          <p:cNvSpPr txBox="1">
            <a:spLocks/>
          </p:cNvSpPr>
          <p:nvPr userDrawn="1"/>
        </p:nvSpPr>
        <p:spPr bwMode="gray">
          <a:xfrm>
            <a:off x="1763176" y="6480952"/>
            <a:ext cx="677766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494" y="1816571"/>
            <a:ext cx="8582788" cy="409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8580882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7"/>
          <p:cNvSpPr txBox="1">
            <a:spLocks/>
          </p:cNvSpPr>
          <p:nvPr userDrawn="1"/>
        </p:nvSpPr>
        <p:spPr bwMode="gray">
          <a:xfrm>
            <a:off x="277494" y="6508061"/>
            <a:ext cx="116203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January 18,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8580882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>
          <a:xfrm>
            <a:off x="273863" y="6489341"/>
            <a:ext cx="1162031" cy="118192"/>
          </a:xfrm>
          <a:prstGeom prst="rect">
            <a:avLst/>
          </a:prstGeom>
        </p:spPr>
        <p:txBody>
          <a:bodyPr/>
          <a:lstStyle/>
          <a:p>
            <a:fld id="{DCD1DCF7-5EE3-4BEC-86D1-2576F3F18944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451" y="4665828"/>
            <a:ext cx="3233825" cy="12574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279400" y="524567"/>
            <a:ext cx="295200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7"/>
          <p:cNvSpPr txBox="1">
            <a:spLocks/>
          </p:cNvSpPr>
          <p:nvPr userDrawn="1"/>
        </p:nvSpPr>
        <p:spPr bwMode="gray">
          <a:xfrm>
            <a:off x="279400" y="6473853"/>
            <a:ext cx="116203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4"/>
          </p:nvPr>
        </p:nvSpPr>
        <p:spPr bwMode="gray">
          <a:xfrm>
            <a:off x="273863" y="6489341"/>
            <a:ext cx="1162031" cy="118192"/>
          </a:xfrm>
          <a:prstGeom prst="rect">
            <a:avLst/>
          </a:prstGeom>
        </p:spPr>
        <p:txBody>
          <a:bodyPr/>
          <a:lstStyle/>
          <a:p>
            <a:fld id="{52EA924C-B269-49E1-849B-F821F66DCC76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6"/>
          </p:nvPr>
        </p:nvSpPr>
        <p:spPr bwMode="gray">
          <a:xfrm>
            <a:off x="1739366" y="6473853"/>
            <a:ext cx="677766" cy="132744"/>
          </a:xfr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 bwMode="gray">
          <a:xfrm>
            <a:off x="273863" y="6489341"/>
            <a:ext cx="1162031" cy="118192"/>
          </a:xfrm>
          <a:prstGeom prst="rect">
            <a:avLst/>
          </a:prstGeom>
        </p:spPr>
        <p:txBody>
          <a:bodyPr/>
          <a:lstStyle/>
          <a:p>
            <a:fld id="{DE5EC8B5-2255-4A6B-AF2D-95439D1AF5A1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 bwMode="gray">
          <a:xfrm>
            <a:off x="1739366" y="6473853"/>
            <a:ext cx="677766" cy="132744"/>
          </a:xfr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9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 bwMode="gray">
          <a:xfrm>
            <a:off x="279400" y="6473850"/>
            <a:ext cx="1162031" cy="177215"/>
          </a:xfrm>
          <a:prstGeom prst="rect">
            <a:avLst/>
          </a:prstGeom>
        </p:spPr>
        <p:txBody>
          <a:bodyPr anchor="ctr"/>
          <a:lstStyle>
            <a:lvl1pPr>
              <a:defRPr lang="en-US" sz="1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7B3AF6-0F6D-4767-A989-9EBBAAFE0E5C}" type="datetime4">
              <a:rPr lang="en-US" smtClean="0"/>
              <a:t>April 26, 2018</a:t>
            </a:fld>
            <a:endParaRPr lang="de-DE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 bwMode="gray">
          <a:xfrm>
            <a:off x="1739366" y="6459180"/>
            <a:ext cx="677766" cy="206557"/>
          </a:xfrm>
        </p:spPr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140" y="6397296"/>
            <a:ext cx="504523" cy="195001"/>
          </a:xfrm>
          <a:prstGeom prst="rect">
            <a:avLst/>
          </a:prstGeom>
        </p:spPr>
      </p:pic>
      <p:grpSp>
        <p:nvGrpSpPr>
          <p:cNvPr id="38" name="Group 3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33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2" y="6207919"/>
            <a:ext cx="5555893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494" y="1816571"/>
            <a:ext cx="8584645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279400" y="524567"/>
            <a:ext cx="295200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9400" y="622788"/>
            <a:ext cx="8580881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7766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 smtClean="0"/>
              <a:t>Slide </a:t>
            </a:r>
            <a:fld id="{619F89D8-7AE3-494A-97F3-03D680869632}" type="slidenum">
              <a:rPr lang="en-US" smtClean="0"/>
              <a:pPr/>
              <a:t>‹#›</a:t>
            </a:fld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858088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256498" y="6529847"/>
            <a:ext cx="1162031" cy="166407"/>
          </a:xfrm>
          <a:prstGeom prst="rect">
            <a:avLst/>
          </a:prstGeom>
        </p:spPr>
        <p:txBody>
          <a:bodyPr lIns="0" anchor="ctr"/>
          <a:lstStyle>
            <a:lvl1pPr algn="l">
              <a:defRPr lang="en-US" sz="10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6DC4D1-C39C-4CE0-A09F-5E1595493644}" type="datetime4">
              <a:rPr lang="en-US" smtClean="0"/>
              <a:t>April 26, 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46" userDrawn="1">
          <p15:clr>
            <a:srgbClr val="A4A3A4"/>
          </p15:clr>
        </p15:guide>
        <p15:guide id="2" orient="horz" pos="3726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pos="5583" userDrawn="1">
          <p15:clr>
            <a:srgbClr val="A4A3A4"/>
          </p15:clr>
        </p15:guide>
        <p15:guide id="8" pos="287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-40973"/>
            <a:ext cx="9144001" cy="46510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gray">
          <a:xfrm>
            <a:off x="0" y="4610100"/>
            <a:ext cx="9144000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81026" y="5114855"/>
            <a:ext cx="8583255" cy="147520"/>
          </a:xfrm>
        </p:spPr>
        <p:txBody>
          <a:bodyPr/>
          <a:lstStyle/>
          <a:p>
            <a:r>
              <a:rPr lang="en-US" dirty="0" smtClean="0"/>
              <a:t>sales presentation, MARCH 2018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>
          <a:xfrm>
            <a:off x="273664" y="5307487"/>
            <a:ext cx="8582601" cy="592406"/>
          </a:xfrm>
        </p:spPr>
        <p:txBody>
          <a:bodyPr/>
          <a:lstStyle/>
          <a:p>
            <a:r>
              <a:rPr lang="de-DE" sz="3200" dirty="0" smtClean="0"/>
              <a:t>Flow-X/C Flow Computer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>
          <a:xfrm>
            <a:off x="281026" y="5806426"/>
            <a:ext cx="8583255" cy="287188"/>
          </a:xfrm>
        </p:spPr>
        <p:txBody>
          <a:bodyPr/>
          <a:lstStyle/>
          <a:p>
            <a:r>
              <a:rPr lang="en-US" dirty="0" smtClean="0"/>
              <a:t>Flow-X series of flow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281026" y="6244879"/>
            <a:ext cx="8582601" cy="216000"/>
          </a:xfrm>
        </p:spPr>
        <p:txBody>
          <a:bodyPr/>
          <a:lstStyle/>
          <a:p>
            <a:r>
              <a:rPr lang="en-US" dirty="0" smtClean="0"/>
              <a:t>ABB Spirit IT – Eindhoven PMU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824" y="6108463"/>
            <a:ext cx="896803" cy="3507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280372" y="4971985"/>
            <a:ext cx="408783" cy="548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133" y="139485"/>
            <a:ext cx="6858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41" y="-6191"/>
            <a:ext cx="6858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panel mount flow computer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1798320"/>
            <a:ext cx="8403082" cy="4198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95" y="-619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rporate Identity\Spirit Imagebank (C)\Product photos\Flow-X\Flow-XP\XPv1_s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5" y="817939"/>
            <a:ext cx="5013472" cy="50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gray">
          <a:xfrm>
            <a:off x="708660" y="1859280"/>
            <a:ext cx="1502732" cy="30327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dirty="0" err="1" smtClean="0"/>
          </a:p>
        </p:txBody>
      </p:sp>
      <p:sp>
        <p:nvSpPr>
          <p:cNvPr id="38" name="Rectangle 37"/>
          <p:cNvSpPr/>
          <p:nvPr/>
        </p:nvSpPr>
        <p:spPr bwMode="gray">
          <a:xfrm>
            <a:off x="4030980" y="1859280"/>
            <a:ext cx="640080" cy="30327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dirty="0" err="1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Flow-X/C has one integral flow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87" y="944709"/>
            <a:ext cx="4759933" cy="475993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 bwMode="gray">
          <a:xfrm>
            <a:off x="6352155" y="5086935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Flow-X/C</a:t>
            </a:r>
            <a:endParaRPr lang="nl-NL" sz="1400" dirty="0" err="1" smtClean="0"/>
          </a:p>
        </p:txBody>
      </p:sp>
      <p:sp>
        <p:nvSpPr>
          <p:cNvPr id="265" name="TextBox 264"/>
          <p:cNvSpPr txBox="1"/>
          <p:nvPr/>
        </p:nvSpPr>
        <p:spPr bwMode="gray">
          <a:xfrm>
            <a:off x="2232216" y="5086935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Flow-X/P</a:t>
            </a:r>
            <a:endParaRPr lang="nl-NL" sz="1400" dirty="0" err="1" smtClean="0"/>
          </a:p>
        </p:txBody>
      </p:sp>
      <p:sp>
        <p:nvSpPr>
          <p:cNvPr id="11" name="Right Arrow 10"/>
          <p:cNvSpPr/>
          <p:nvPr/>
        </p:nvSpPr>
        <p:spPr bwMode="gray">
          <a:xfrm>
            <a:off x="4983480" y="3185160"/>
            <a:ext cx="579120" cy="457200"/>
          </a:xfrm>
          <a:prstGeom prst="rightArrow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707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It is more cost-effective and more powerful</a:t>
            </a:r>
            <a:endParaRPr lang="en-GB" altLang="de-DE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9400" y="1054431"/>
            <a:ext cx="7571272" cy="6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-125412">
              <a:buSzPct val="100000"/>
              <a:buNone/>
              <a:defRPr/>
            </a:pPr>
            <a:endParaRPr lang="en-US" altLang="en-US" sz="1200" kern="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DADB47-6A86-4DA1-AECA-D7CCD40CB51B}" type="datetime4">
              <a:rPr lang="en-US" smtClean="0"/>
              <a:t>April 26, 2018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279400" y="1708688"/>
            <a:ext cx="4226657" cy="4358899"/>
          </a:xfrm>
          <a:prstGeom prst="rect">
            <a:avLst/>
          </a:prstGeom>
          <a:noFill/>
        </p:spPr>
        <p:txBody>
          <a:bodyPr wrap="square" lIns="0" tIns="72000" rIns="72000" bIns="72000" rtlCol="0">
            <a:noAutofit/>
          </a:bodyPr>
          <a:lstStyle/>
          <a:p>
            <a:pPr marL="287338" lvl="1" indent="-287338">
              <a:buSzPct val="100000"/>
              <a:defRPr/>
            </a:pPr>
            <a:r>
              <a:rPr lang="en-US" altLang="en-US" sz="2000" kern="0" dirty="0" smtClean="0"/>
              <a:t>More cost-effective</a:t>
            </a:r>
            <a:r>
              <a:rPr lang="en-US" altLang="en-US" sz="2000" kern="0" baseline="30000" dirty="0" smtClean="0"/>
              <a:t>(1)</a:t>
            </a:r>
          </a:p>
          <a:p>
            <a:pPr marL="403225" lvl="2" indent="-23336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kern="0" dirty="0" smtClean="0"/>
              <a:t>Cost reduction of </a:t>
            </a:r>
            <a:r>
              <a:rPr lang="en-US" altLang="en-US" b="1" kern="0" dirty="0" smtClean="0"/>
              <a:t>23%</a:t>
            </a:r>
            <a:endParaRPr lang="en-US" altLang="en-US" kern="0" baseline="30000" dirty="0"/>
          </a:p>
          <a:p>
            <a:pPr marL="403225" lvl="2" indent="-23336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kern="0" dirty="0" smtClean="0"/>
              <a:t>Space reduction of </a:t>
            </a:r>
            <a:r>
              <a:rPr lang="en-US" altLang="en-US" b="1" kern="0" dirty="0" smtClean="0"/>
              <a:t>60%</a:t>
            </a:r>
          </a:p>
          <a:p>
            <a:pPr marL="403225" lvl="2" indent="-23336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  <a:defRPr/>
            </a:pPr>
            <a:endParaRPr lang="en-US" altLang="en-US" b="1" kern="0" dirty="0" smtClean="0"/>
          </a:p>
          <a:p>
            <a:pPr marL="169862" lvl="2">
              <a:spcBef>
                <a:spcPts val="300"/>
              </a:spcBef>
              <a:buSzPct val="100000"/>
              <a:defRPr/>
            </a:pPr>
            <a:r>
              <a:rPr lang="en-US" altLang="en-US" sz="1400" kern="0" dirty="0" smtClean="0"/>
              <a:t>(1) Relative </a:t>
            </a:r>
            <a:r>
              <a:rPr lang="en-US" altLang="en-US" sz="1400" kern="0" dirty="0"/>
              <a:t>to a Flow-X/P1</a:t>
            </a:r>
          </a:p>
          <a:p>
            <a:pPr marL="169862" lvl="2">
              <a:spcBef>
                <a:spcPts val="300"/>
              </a:spcBef>
              <a:buSzPct val="100000"/>
              <a:defRPr/>
            </a:pPr>
            <a:endParaRPr lang="en-US" altLang="en-US" b="1" kern="0" dirty="0" smtClean="0"/>
          </a:p>
          <a:p>
            <a:pPr marL="0" lvl="1" indent="-287338">
              <a:spcBef>
                <a:spcPts val="300"/>
              </a:spcBef>
              <a:buSzPct val="100000"/>
              <a:defRPr/>
            </a:pPr>
            <a:r>
              <a:rPr lang="en-US" altLang="en-US" sz="2000" kern="0" dirty="0" smtClean="0"/>
              <a:t>More powerful</a:t>
            </a:r>
            <a:r>
              <a:rPr lang="en-US" altLang="en-US" sz="2000" kern="0" baseline="30000" dirty="0" smtClean="0"/>
              <a:t>(2)</a:t>
            </a:r>
          </a:p>
          <a:p>
            <a:pPr marL="403225" lvl="2" indent="-23336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b="1" kern="0" dirty="0" smtClean="0"/>
              <a:t>200%</a:t>
            </a:r>
            <a:r>
              <a:rPr lang="en-US" altLang="en-US" kern="0" baseline="30000" dirty="0" smtClean="0"/>
              <a:t>  </a:t>
            </a:r>
            <a:r>
              <a:rPr lang="en-US" altLang="en-US" kern="0" dirty="0" smtClean="0"/>
              <a:t>more powerful CPU</a:t>
            </a:r>
          </a:p>
          <a:p>
            <a:pPr marL="403225" lvl="2" indent="-233363">
              <a:spcBef>
                <a:spcPts val="3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b="1" kern="0" dirty="0" smtClean="0"/>
              <a:t>300%</a:t>
            </a:r>
            <a:r>
              <a:rPr lang="en-US" altLang="en-US" kern="0" baseline="30000" dirty="0" smtClean="0"/>
              <a:t>  </a:t>
            </a:r>
            <a:r>
              <a:rPr lang="en-US" altLang="en-US" kern="0" dirty="0" smtClean="0"/>
              <a:t>more RAM memory </a:t>
            </a:r>
          </a:p>
          <a:p>
            <a:pPr marL="169862" lvl="2">
              <a:spcBef>
                <a:spcPts val="300"/>
              </a:spcBef>
              <a:buSzPct val="100000"/>
              <a:defRPr/>
            </a:pPr>
            <a:endParaRPr lang="en-US" altLang="en-US" sz="1400" kern="0" dirty="0"/>
          </a:p>
          <a:p>
            <a:pPr marL="169862" lvl="2">
              <a:spcBef>
                <a:spcPts val="300"/>
              </a:spcBef>
              <a:buSzPct val="100000"/>
              <a:defRPr/>
            </a:pPr>
            <a:r>
              <a:rPr lang="en-US" altLang="en-US" sz="1400" kern="0" dirty="0" smtClean="0"/>
              <a:t>(2) Relative to the current Flow-X/P1. </a:t>
            </a:r>
            <a:br>
              <a:rPr lang="en-US" altLang="en-US" sz="1400" kern="0" dirty="0" smtClean="0"/>
            </a:br>
            <a:r>
              <a:rPr lang="en-US" altLang="en-US" sz="1400" kern="0" dirty="0" smtClean="0"/>
              <a:t/>
            </a:r>
            <a:br>
              <a:rPr lang="en-US" altLang="en-US" sz="1400" kern="0" dirty="0" smtClean="0"/>
            </a:br>
            <a:r>
              <a:rPr lang="en-US" altLang="en-US" sz="1200" kern="0" dirty="0" smtClean="0"/>
              <a:t>Later this year the Flow-X/P and Flow-X/M will also be upgraded to the same hardware as the Flow-X/C.</a:t>
            </a:r>
          </a:p>
          <a:p>
            <a:pPr marL="287338" lvl="1" indent="-287338">
              <a:buSzPct val="100000"/>
              <a:defRPr/>
            </a:pPr>
            <a:endParaRPr lang="en-US" altLang="en-US" sz="1400" kern="0" dirty="0"/>
          </a:p>
          <a:p>
            <a:pPr marL="287338" lvl="1" indent="-287338">
              <a:buSzPct val="100000"/>
              <a:defRPr/>
            </a:pPr>
            <a:endParaRPr lang="en-US" altLang="en-US" sz="1400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3" y="-71485"/>
            <a:ext cx="7119111" cy="71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798320"/>
            <a:ext cx="8403082" cy="4198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6 analog inputs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 HART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Pt100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 analog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16 digital 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 Ethernet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 serial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 USB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256" name="Rectangle 255"/>
          <p:cNvSpPr/>
          <p:nvPr/>
        </p:nvSpPr>
        <p:spPr bwMode="gray">
          <a:xfrm>
            <a:off x="208757" y="1382121"/>
            <a:ext cx="8719343" cy="2101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7"/>
          <p:cNvSpPr txBox="1">
            <a:spLocks noChangeArrowheads="1"/>
          </p:cNvSpPr>
          <p:nvPr/>
        </p:nvSpPr>
        <p:spPr bwMode="gray">
          <a:xfrm>
            <a:off x="3060595" y="1947028"/>
            <a:ext cx="3539578" cy="31146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pulse input (single/dual) 	max. 4</a:t>
            </a:r>
            <a:r>
              <a:rPr lang="en-US" sz="1200" baseline="30000" dirty="0" smtClean="0">
                <a:solidFill>
                  <a:srgbClr val="FF0000"/>
                </a:solidFill>
              </a:rPr>
              <a:t>(1)</a:t>
            </a:r>
            <a:r>
              <a:rPr lang="en-US" sz="1200" dirty="0" smtClean="0">
                <a:solidFill>
                  <a:schemeClr val="tx1"/>
                </a:solidFill>
              </a:rPr>
              <a:t>	</a:t>
            </a: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time period input (density)	max. 4</a:t>
            </a:r>
          </a:p>
          <a:p>
            <a:pPr>
              <a:tabLst>
                <a:tab pos="23368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prover detector input 	max. 4</a:t>
            </a:r>
          </a:p>
          <a:p>
            <a:pPr>
              <a:tabLst>
                <a:tab pos="23368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status input	max. 16</a:t>
            </a:r>
          </a:p>
          <a:p>
            <a:pPr>
              <a:tabLst>
                <a:tab pos="23368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status output 	max. 16</a:t>
            </a:r>
          </a:p>
          <a:p>
            <a:pPr>
              <a:tabLst>
                <a:tab pos="23368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pulse output (single/dual</a:t>
            </a:r>
            <a:r>
              <a:rPr lang="en-US" sz="1200" baseline="30000" dirty="0" smtClean="0">
                <a:solidFill>
                  <a:srgbClr val="FF0000"/>
                </a:solidFill>
              </a:rPr>
              <a:t>(2)</a:t>
            </a:r>
            <a:r>
              <a:rPr lang="en-US" sz="1200" dirty="0" smtClean="0">
                <a:solidFill>
                  <a:schemeClr val="tx1"/>
                </a:solidFill>
              </a:rPr>
              <a:t>)	max. 4</a:t>
            </a:r>
          </a:p>
          <a:p>
            <a:pPr>
              <a:tabLst>
                <a:tab pos="2336800" algn="l"/>
              </a:tabLst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tabLst>
                <a:tab pos="23368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prover bus output 	max. 1</a:t>
            </a:r>
          </a:p>
        </p:txBody>
      </p:sp>
      <p:grpSp>
        <p:nvGrpSpPr>
          <p:cNvPr id="277" name="Group 276"/>
          <p:cNvGrpSpPr/>
          <p:nvPr/>
        </p:nvGrpSpPr>
        <p:grpSpPr>
          <a:xfrm>
            <a:off x="6600173" y="2675902"/>
            <a:ext cx="2135934" cy="252028"/>
            <a:chOff x="6424570" y="2600908"/>
            <a:chExt cx="2135934" cy="252028"/>
          </a:xfrm>
        </p:grpSpPr>
        <p:sp>
          <p:nvSpPr>
            <p:cNvPr id="278" name="Rectangle 277"/>
            <p:cNvSpPr/>
            <p:nvPr/>
          </p:nvSpPr>
          <p:spPr bwMode="gray">
            <a:xfrm>
              <a:off x="6424570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gray">
            <a:xfrm>
              <a:off x="6559703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gray">
            <a:xfrm>
              <a:off x="669483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gray">
            <a:xfrm>
              <a:off x="6829969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gray">
            <a:xfrm>
              <a:off x="696510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gray">
            <a:xfrm>
              <a:off x="7100235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gray">
            <a:xfrm>
              <a:off x="7235368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gray">
            <a:xfrm>
              <a:off x="7370501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gray">
            <a:xfrm>
              <a:off x="7505634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gray">
            <a:xfrm>
              <a:off x="7640767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gray">
            <a:xfrm>
              <a:off x="7775900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gray">
            <a:xfrm>
              <a:off x="7911033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gray">
            <a:xfrm>
              <a:off x="80461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gray">
            <a:xfrm>
              <a:off x="8181299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gray">
            <a:xfrm>
              <a:off x="831643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gray">
            <a:xfrm>
              <a:off x="84515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6600173" y="3025642"/>
            <a:ext cx="2135934" cy="252028"/>
            <a:chOff x="6424570" y="2996952"/>
            <a:chExt cx="2135934" cy="252028"/>
          </a:xfrm>
        </p:grpSpPr>
        <p:sp>
          <p:nvSpPr>
            <p:cNvPr id="295" name="Rectangle 294"/>
            <p:cNvSpPr/>
            <p:nvPr/>
          </p:nvSpPr>
          <p:spPr bwMode="gray">
            <a:xfrm>
              <a:off x="6424570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gray">
            <a:xfrm>
              <a:off x="6559703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gray">
            <a:xfrm>
              <a:off x="6694836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gray">
            <a:xfrm>
              <a:off x="6829969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gray">
            <a:xfrm>
              <a:off x="6965102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gray">
            <a:xfrm>
              <a:off x="7100235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gray">
            <a:xfrm>
              <a:off x="7235368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gray">
            <a:xfrm>
              <a:off x="7370501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gray">
            <a:xfrm>
              <a:off x="7505634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gray">
            <a:xfrm>
              <a:off x="7640767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gray">
            <a:xfrm>
              <a:off x="7775900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gray">
            <a:xfrm>
              <a:off x="7911033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gray">
            <a:xfrm>
              <a:off x="8046166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gray">
            <a:xfrm>
              <a:off x="8181299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gray">
            <a:xfrm>
              <a:off x="8316432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gray">
            <a:xfrm>
              <a:off x="8451566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6600173" y="3450952"/>
            <a:ext cx="2135934" cy="252028"/>
            <a:chOff x="6424570" y="3356992"/>
            <a:chExt cx="2135934" cy="252028"/>
          </a:xfrm>
        </p:grpSpPr>
        <p:sp>
          <p:nvSpPr>
            <p:cNvPr id="312" name="Rectangle 311"/>
            <p:cNvSpPr/>
            <p:nvPr/>
          </p:nvSpPr>
          <p:spPr bwMode="gray">
            <a:xfrm>
              <a:off x="6424570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gray">
            <a:xfrm>
              <a:off x="6559703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gray">
            <a:xfrm>
              <a:off x="6694836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gray">
            <a:xfrm>
              <a:off x="6829969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gray">
            <a:xfrm>
              <a:off x="6965102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gray">
            <a:xfrm>
              <a:off x="7100235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gray">
            <a:xfrm>
              <a:off x="7235368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gray">
            <a:xfrm>
              <a:off x="7370501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gray">
            <a:xfrm>
              <a:off x="7505634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gray">
            <a:xfrm>
              <a:off x="7640767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gray">
            <a:xfrm>
              <a:off x="7775900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gray">
            <a:xfrm>
              <a:off x="7911033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gray">
            <a:xfrm>
              <a:off x="8046166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gray">
            <a:xfrm>
              <a:off x="8181299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gray">
            <a:xfrm>
              <a:off x="8316432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gray">
            <a:xfrm>
              <a:off x="8451566" y="335699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6600173" y="3800692"/>
            <a:ext cx="2135934" cy="252028"/>
            <a:chOff x="6424570" y="3789040"/>
            <a:chExt cx="2135934" cy="252028"/>
          </a:xfrm>
        </p:grpSpPr>
        <p:sp>
          <p:nvSpPr>
            <p:cNvPr id="329" name="Rectangle 328"/>
            <p:cNvSpPr/>
            <p:nvPr/>
          </p:nvSpPr>
          <p:spPr bwMode="gray">
            <a:xfrm>
              <a:off x="6424570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gray">
            <a:xfrm>
              <a:off x="6559703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gray">
            <a:xfrm>
              <a:off x="6694836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gray">
            <a:xfrm>
              <a:off x="6829969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gray">
            <a:xfrm>
              <a:off x="6965102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gray">
            <a:xfrm>
              <a:off x="7100235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gray">
            <a:xfrm>
              <a:off x="7235368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gray">
            <a:xfrm>
              <a:off x="7370501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gray">
            <a:xfrm>
              <a:off x="7505634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gray">
            <a:xfrm>
              <a:off x="7640767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gray">
            <a:xfrm>
              <a:off x="7775900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gray">
            <a:xfrm>
              <a:off x="7911033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gray">
            <a:xfrm>
              <a:off x="8046166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gray">
            <a:xfrm>
              <a:off x="8181299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gray">
            <a:xfrm>
              <a:off x="8316432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gray">
            <a:xfrm>
              <a:off x="8451566" y="378904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6600173" y="4150432"/>
            <a:ext cx="2135934" cy="252028"/>
            <a:chOff x="6424570" y="4149080"/>
            <a:chExt cx="2135934" cy="252028"/>
          </a:xfrm>
        </p:grpSpPr>
        <p:sp>
          <p:nvSpPr>
            <p:cNvPr id="346" name="Rectangle 345"/>
            <p:cNvSpPr/>
            <p:nvPr/>
          </p:nvSpPr>
          <p:spPr bwMode="gray">
            <a:xfrm>
              <a:off x="6424570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gray">
            <a:xfrm>
              <a:off x="6559703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gray">
            <a:xfrm>
              <a:off x="6694836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gray">
            <a:xfrm>
              <a:off x="6829969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gray">
            <a:xfrm>
              <a:off x="6965102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gray">
            <a:xfrm>
              <a:off x="7100235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gray">
            <a:xfrm>
              <a:off x="7235368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gray">
            <a:xfrm>
              <a:off x="7370501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gray">
            <a:xfrm>
              <a:off x="7505634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gray">
            <a:xfrm>
              <a:off x="7640767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gray">
            <a:xfrm>
              <a:off x="7775900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gray">
            <a:xfrm>
              <a:off x="7911033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gray">
            <a:xfrm>
              <a:off x="8046166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gray">
            <a:xfrm>
              <a:off x="8181299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gray">
            <a:xfrm>
              <a:off x="8316432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gray">
            <a:xfrm>
              <a:off x="8451566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600173" y="2675902"/>
            <a:ext cx="2135934" cy="252028"/>
            <a:chOff x="6424570" y="2600908"/>
            <a:chExt cx="2135934" cy="252028"/>
          </a:xfrm>
        </p:grpSpPr>
        <p:sp>
          <p:nvSpPr>
            <p:cNvPr id="380" name="Rectangle 379"/>
            <p:cNvSpPr/>
            <p:nvPr/>
          </p:nvSpPr>
          <p:spPr bwMode="gray">
            <a:xfrm>
              <a:off x="6424570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gray">
            <a:xfrm>
              <a:off x="6559703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gray">
            <a:xfrm>
              <a:off x="6694836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gray">
            <a:xfrm>
              <a:off x="6829969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gray">
            <a:xfrm>
              <a:off x="696510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gray">
            <a:xfrm>
              <a:off x="7100235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gray">
            <a:xfrm>
              <a:off x="7235368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gray">
            <a:xfrm>
              <a:off x="7370501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gray">
            <a:xfrm>
              <a:off x="7505634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gray">
            <a:xfrm>
              <a:off x="7640767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gray">
            <a:xfrm>
              <a:off x="7775900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gray">
            <a:xfrm>
              <a:off x="7911033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gray">
            <a:xfrm>
              <a:off x="80461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gray">
            <a:xfrm>
              <a:off x="8181299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gray">
            <a:xfrm>
              <a:off x="831643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gray">
            <a:xfrm>
              <a:off x="84515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6600173" y="3025642"/>
            <a:ext cx="2135934" cy="252028"/>
            <a:chOff x="6424570" y="2996952"/>
            <a:chExt cx="2135934" cy="252028"/>
          </a:xfrm>
        </p:grpSpPr>
        <p:sp>
          <p:nvSpPr>
            <p:cNvPr id="397" name="Rectangle 396"/>
            <p:cNvSpPr/>
            <p:nvPr/>
          </p:nvSpPr>
          <p:spPr bwMode="gray">
            <a:xfrm>
              <a:off x="6424570" y="299695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gray">
            <a:xfrm>
              <a:off x="6559703" y="299695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gray">
            <a:xfrm>
              <a:off x="6694836" y="299695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gray">
            <a:xfrm>
              <a:off x="6829969" y="299695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gray">
            <a:xfrm>
              <a:off x="6965102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gray">
            <a:xfrm>
              <a:off x="7100235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gray">
            <a:xfrm>
              <a:off x="7235368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gray">
            <a:xfrm>
              <a:off x="7370501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gray">
            <a:xfrm>
              <a:off x="7505634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gray">
            <a:xfrm>
              <a:off x="7640767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gray">
            <a:xfrm>
              <a:off x="7775900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gray">
            <a:xfrm>
              <a:off x="7911033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gray">
            <a:xfrm>
              <a:off x="8046166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gray">
            <a:xfrm>
              <a:off x="8181299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gray">
            <a:xfrm>
              <a:off x="8316432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gray">
            <a:xfrm>
              <a:off x="8451566" y="2996952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6600173" y="3450952"/>
            <a:ext cx="2135934" cy="252028"/>
            <a:chOff x="6424570" y="3356992"/>
            <a:chExt cx="2135934" cy="252028"/>
          </a:xfrm>
        </p:grpSpPr>
        <p:sp>
          <p:nvSpPr>
            <p:cNvPr id="414" name="Rectangle 413"/>
            <p:cNvSpPr/>
            <p:nvPr/>
          </p:nvSpPr>
          <p:spPr bwMode="gray">
            <a:xfrm>
              <a:off x="6424570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gray">
            <a:xfrm>
              <a:off x="6559703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gray">
            <a:xfrm>
              <a:off x="6694836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gray">
            <a:xfrm>
              <a:off x="6829969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gray">
            <a:xfrm>
              <a:off x="6965102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gray">
            <a:xfrm>
              <a:off x="7100235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gray">
            <a:xfrm>
              <a:off x="7235368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gray">
            <a:xfrm>
              <a:off x="7370501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gray">
            <a:xfrm>
              <a:off x="7505634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gray">
            <a:xfrm>
              <a:off x="7640767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gray">
            <a:xfrm>
              <a:off x="7775900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gray">
            <a:xfrm>
              <a:off x="7911033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gray">
            <a:xfrm>
              <a:off x="8046166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gray">
            <a:xfrm>
              <a:off x="8181299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gray">
            <a:xfrm>
              <a:off x="8316432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gray">
            <a:xfrm>
              <a:off x="8451566" y="3356992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6600173" y="3800692"/>
            <a:ext cx="2135934" cy="252028"/>
            <a:chOff x="6424570" y="3789040"/>
            <a:chExt cx="2135934" cy="252028"/>
          </a:xfrm>
        </p:grpSpPr>
        <p:sp>
          <p:nvSpPr>
            <p:cNvPr id="431" name="Rectangle 430"/>
            <p:cNvSpPr/>
            <p:nvPr/>
          </p:nvSpPr>
          <p:spPr bwMode="gray">
            <a:xfrm>
              <a:off x="6424570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gray">
            <a:xfrm>
              <a:off x="6559703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gray">
            <a:xfrm>
              <a:off x="6694836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gray">
            <a:xfrm>
              <a:off x="6829969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gray">
            <a:xfrm>
              <a:off x="6965102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gray">
            <a:xfrm>
              <a:off x="7100235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gray">
            <a:xfrm>
              <a:off x="7235368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gray">
            <a:xfrm>
              <a:off x="7370501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gray">
            <a:xfrm>
              <a:off x="7505634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gray">
            <a:xfrm>
              <a:off x="7640767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gray">
            <a:xfrm>
              <a:off x="7775900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Rectangle 441"/>
            <p:cNvSpPr/>
            <p:nvPr/>
          </p:nvSpPr>
          <p:spPr bwMode="gray">
            <a:xfrm>
              <a:off x="7911033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Rectangle 442"/>
            <p:cNvSpPr/>
            <p:nvPr/>
          </p:nvSpPr>
          <p:spPr bwMode="gray">
            <a:xfrm>
              <a:off x="8046166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gray">
            <a:xfrm>
              <a:off x="8181299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Rectangle 444"/>
            <p:cNvSpPr/>
            <p:nvPr/>
          </p:nvSpPr>
          <p:spPr bwMode="gray">
            <a:xfrm>
              <a:off x="8316432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Rectangle 445"/>
            <p:cNvSpPr/>
            <p:nvPr/>
          </p:nvSpPr>
          <p:spPr bwMode="gray">
            <a:xfrm>
              <a:off x="8451566" y="378904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6600173" y="4150432"/>
            <a:ext cx="2135934" cy="252028"/>
            <a:chOff x="6424570" y="4149080"/>
            <a:chExt cx="2135934" cy="252028"/>
          </a:xfrm>
        </p:grpSpPr>
        <p:sp>
          <p:nvSpPr>
            <p:cNvPr id="448" name="Rectangle 447"/>
            <p:cNvSpPr/>
            <p:nvPr/>
          </p:nvSpPr>
          <p:spPr bwMode="gray">
            <a:xfrm>
              <a:off x="6424570" y="414908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Rectangle 448"/>
            <p:cNvSpPr/>
            <p:nvPr/>
          </p:nvSpPr>
          <p:spPr bwMode="gray">
            <a:xfrm>
              <a:off x="6559703" y="414908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gray">
            <a:xfrm>
              <a:off x="6694836" y="414908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Rectangle 450"/>
            <p:cNvSpPr/>
            <p:nvPr/>
          </p:nvSpPr>
          <p:spPr bwMode="gray">
            <a:xfrm>
              <a:off x="6829969" y="4149080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Rectangle 451"/>
            <p:cNvSpPr/>
            <p:nvPr/>
          </p:nvSpPr>
          <p:spPr bwMode="gray">
            <a:xfrm>
              <a:off x="6965102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Rectangle 452"/>
            <p:cNvSpPr/>
            <p:nvPr/>
          </p:nvSpPr>
          <p:spPr bwMode="gray">
            <a:xfrm>
              <a:off x="7100235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Rectangle 453"/>
            <p:cNvSpPr/>
            <p:nvPr/>
          </p:nvSpPr>
          <p:spPr bwMode="gray">
            <a:xfrm>
              <a:off x="7235368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Rectangle 454"/>
            <p:cNvSpPr/>
            <p:nvPr/>
          </p:nvSpPr>
          <p:spPr bwMode="gray">
            <a:xfrm>
              <a:off x="7370501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Rectangle 455"/>
            <p:cNvSpPr/>
            <p:nvPr/>
          </p:nvSpPr>
          <p:spPr bwMode="gray">
            <a:xfrm>
              <a:off x="7505634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Rectangle 456"/>
            <p:cNvSpPr/>
            <p:nvPr/>
          </p:nvSpPr>
          <p:spPr bwMode="gray">
            <a:xfrm>
              <a:off x="7640767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Rectangle 457"/>
            <p:cNvSpPr/>
            <p:nvPr/>
          </p:nvSpPr>
          <p:spPr bwMode="gray">
            <a:xfrm>
              <a:off x="7775900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Rectangle 458"/>
            <p:cNvSpPr/>
            <p:nvPr/>
          </p:nvSpPr>
          <p:spPr bwMode="gray">
            <a:xfrm>
              <a:off x="7911033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 bwMode="gray">
            <a:xfrm>
              <a:off x="8046166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Rectangle 460"/>
            <p:cNvSpPr/>
            <p:nvPr/>
          </p:nvSpPr>
          <p:spPr bwMode="gray">
            <a:xfrm>
              <a:off x="8181299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Rectangle 461"/>
            <p:cNvSpPr/>
            <p:nvPr/>
          </p:nvSpPr>
          <p:spPr bwMode="gray">
            <a:xfrm>
              <a:off x="8316432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Rectangle 462"/>
            <p:cNvSpPr/>
            <p:nvPr/>
          </p:nvSpPr>
          <p:spPr bwMode="gray">
            <a:xfrm>
              <a:off x="8451566" y="4149080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6" name="Rectangle 7"/>
          <p:cNvSpPr txBox="1">
            <a:spLocks noChangeArrowheads="1"/>
          </p:cNvSpPr>
          <p:nvPr/>
        </p:nvSpPr>
        <p:spPr bwMode="gray">
          <a:xfrm>
            <a:off x="3060595" y="1847318"/>
            <a:ext cx="6026443" cy="2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4375" indent="-17145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53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tabLst>
                <a:tab pos="2336800" algn="l"/>
              </a:tabLst>
            </a:pPr>
            <a:r>
              <a:rPr lang="en-US" sz="1400" dirty="0" smtClean="0">
                <a:solidFill>
                  <a:schemeClr val="accent1"/>
                </a:solidFill>
                <a:latin typeface="+mn-lt"/>
              </a:rPr>
              <a:t>Each of the 16 digital I/O channels can be assigned to a</a:t>
            </a:r>
          </a:p>
        </p:txBody>
      </p:sp>
      <p:grpSp>
        <p:nvGrpSpPr>
          <p:cNvPr id="467" name="Group 466"/>
          <p:cNvGrpSpPr/>
          <p:nvPr/>
        </p:nvGrpSpPr>
        <p:grpSpPr>
          <a:xfrm>
            <a:off x="6600173" y="4500174"/>
            <a:ext cx="2135934" cy="252028"/>
            <a:chOff x="6424570" y="4545124"/>
            <a:chExt cx="2135934" cy="252028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68" name="Rectangle 467"/>
            <p:cNvSpPr/>
            <p:nvPr/>
          </p:nvSpPr>
          <p:spPr bwMode="gray">
            <a:xfrm>
              <a:off x="6424570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Rectangle 468"/>
            <p:cNvSpPr/>
            <p:nvPr/>
          </p:nvSpPr>
          <p:spPr bwMode="gray">
            <a:xfrm>
              <a:off x="6559703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Rectangle 469"/>
            <p:cNvSpPr/>
            <p:nvPr/>
          </p:nvSpPr>
          <p:spPr bwMode="gray">
            <a:xfrm>
              <a:off x="669483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Rectangle 470"/>
            <p:cNvSpPr/>
            <p:nvPr/>
          </p:nvSpPr>
          <p:spPr bwMode="gray">
            <a:xfrm>
              <a:off x="6829969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Rectangle 471"/>
            <p:cNvSpPr/>
            <p:nvPr/>
          </p:nvSpPr>
          <p:spPr bwMode="gray">
            <a:xfrm>
              <a:off x="6965102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Rectangle 472"/>
            <p:cNvSpPr/>
            <p:nvPr/>
          </p:nvSpPr>
          <p:spPr bwMode="gray">
            <a:xfrm>
              <a:off x="7100235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 bwMode="gray">
            <a:xfrm>
              <a:off x="7235368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 bwMode="gray">
            <a:xfrm>
              <a:off x="7370501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 bwMode="gray">
            <a:xfrm>
              <a:off x="7505634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Rectangle 476"/>
            <p:cNvSpPr/>
            <p:nvPr/>
          </p:nvSpPr>
          <p:spPr bwMode="gray">
            <a:xfrm>
              <a:off x="7640767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Rectangle 477"/>
            <p:cNvSpPr/>
            <p:nvPr/>
          </p:nvSpPr>
          <p:spPr bwMode="gray">
            <a:xfrm>
              <a:off x="7775900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Rectangle 478"/>
            <p:cNvSpPr/>
            <p:nvPr/>
          </p:nvSpPr>
          <p:spPr bwMode="gray">
            <a:xfrm>
              <a:off x="7911033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Rectangle 479"/>
            <p:cNvSpPr/>
            <p:nvPr/>
          </p:nvSpPr>
          <p:spPr bwMode="gray">
            <a:xfrm>
              <a:off x="804616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Rectangle 480"/>
            <p:cNvSpPr/>
            <p:nvPr/>
          </p:nvSpPr>
          <p:spPr bwMode="gray">
            <a:xfrm>
              <a:off x="8181299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Rectangle 481"/>
            <p:cNvSpPr/>
            <p:nvPr/>
          </p:nvSpPr>
          <p:spPr bwMode="gray">
            <a:xfrm>
              <a:off x="8316432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Rectangle 482"/>
            <p:cNvSpPr/>
            <p:nvPr/>
          </p:nvSpPr>
          <p:spPr bwMode="gray">
            <a:xfrm>
              <a:off x="845156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6600173" y="4500174"/>
            <a:ext cx="2135934" cy="252028"/>
            <a:chOff x="6424570" y="4545124"/>
            <a:chExt cx="2135934" cy="252028"/>
          </a:xfrm>
          <a:effectLst/>
        </p:grpSpPr>
        <p:sp>
          <p:nvSpPr>
            <p:cNvPr id="485" name="Rectangle 484"/>
            <p:cNvSpPr/>
            <p:nvPr/>
          </p:nvSpPr>
          <p:spPr bwMode="gray">
            <a:xfrm>
              <a:off x="6424570" y="4545124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Rectangle 485"/>
            <p:cNvSpPr/>
            <p:nvPr/>
          </p:nvSpPr>
          <p:spPr bwMode="gray">
            <a:xfrm>
              <a:off x="6559703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Rectangle 486"/>
            <p:cNvSpPr/>
            <p:nvPr/>
          </p:nvSpPr>
          <p:spPr bwMode="gray">
            <a:xfrm>
              <a:off x="669483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Rectangle 487"/>
            <p:cNvSpPr/>
            <p:nvPr/>
          </p:nvSpPr>
          <p:spPr bwMode="gray">
            <a:xfrm>
              <a:off x="6829969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Rectangle 488"/>
            <p:cNvSpPr/>
            <p:nvPr/>
          </p:nvSpPr>
          <p:spPr bwMode="gray">
            <a:xfrm>
              <a:off x="6965102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Rectangle 489"/>
            <p:cNvSpPr/>
            <p:nvPr/>
          </p:nvSpPr>
          <p:spPr bwMode="gray">
            <a:xfrm>
              <a:off x="7100235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Rectangle 490"/>
            <p:cNvSpPr/>
            <p:nvPr/>
          </p:nvSpPr>
          <p:spPr bwMode="gray">
            <a:xfrm>
              <a:off x="7235368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Rectangle 491"/>
            <p:cNvSpPr/>
            <p:nvPr/>
          </p:nvSpPr>
          <p:spPr bwMode="gray">
            <a:xfrm>
              <a:off x="7370501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Rectangle 492"/>
            <p:cNvSpPr/>
            <p:nvPr/>
          </p:nvSpPr>
          <p:spPr bwMode="gray">
            <a:xfrm>
              <a:off x="7505634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Rectangle 493"/>
            <p:cNvSpPr/>
            <p:nvPr/>
          </p:nvSpPr>
          <p:spPr bwMode="gray">
            <a:xfrm>
              <a:off x="7640767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Rectangle 494"/>
            <p:cNvSpPr/>
            <p:nvPr/>
          </p:nvSpPr>
          <p:spPr bwMode="gray">
            <a:xfrm>
              <a:off x="7775900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Rectangle 495"/>
            <p:cNvSpPr/>
            <p:nvPr/>
          </p:nvSpPr>
          <p:spPr bwMode="gray">
            <a:xfrm>
              <a:off x="7911033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Rectangle 496"/>
            <p:cNvSpPr/>
            <p:nvPr/>
          </p:nvSpPr>
          <p:spPr bwMode="gray">
            <a:xfrm>
              <a:off x="804616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Rectangle 497"/>
            <p:cNvSpPr/>
            <p:nvPr/>
          </p:nvSpPr>
          <p:spPr bwMode="gray">
            <a:xfrm>
              <a:off x="8181299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9" name="Rectangle 498"/>
            <p:cNvSpPr/>
            <p:nvPr/>
          </p:nvSpPr>
          <p:spPr bwMode="gray">
            <a:xfrm>
              <a:off x="8316432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0" name="Rectangle 499"/>
            <p:cNvSpPr/>
            <p:nvPr/>
          </p:nvSpPr>
          <p:spPr bwMode="gray">
            <a:xfrm>
              <a:off x="8451566" y="4545124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6581534" y="2288390"/>
            <a:ext cx="2135934" cy="252028"/>
            <a:chOff x="6424570" y="2600908"/>
            <a:chExt cx="2135934" cy="252028"/>
          </a:xfrm>
        </p:grpSpPr>
        <p:sp>
          <p:nvSpPr>
            <p:cNvPr id="555" name="Rectangle 554"/>
            <p:cNvSpPr/>
            <p:nvPr/>
          </p:nvSpPr>
          <p:spPr bwMode="gray">
            <a:xfrm>
              <a:off x="6424570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6" name="Rectangle 555"/>
            <p:cNvSpPr/>
            <p:nvPr/>
          </p:nvSpPr>
          <p:spPr bwMode="gray">
            <a:xfrm>
              <a:off x="6559703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Rectangle 556"/>
            <p:cNvSpPr/>
            <p:nvPr/>
          </p:nvSpPr>
          <p:spPr bwMode="gray">
            <a:xfrm>
              <a:off x="6694836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8" name="Rectangle 557"/>
            <p:cNvSpPr/>
            <p:nvPr/>
          </p:nvSpPr>
          <p:spPr bwMode="gray">
            <a:xfrm>
              <a:off x="6829969" y="2600908"/>
              <a:ext cx="108938" cy="2520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9" name="Rectangle 558"/>
            <p:cNvSpPr/>
            <p:nvPr/>
          </p:nvSpPr>
          <p:spPr bwMode="gray">
            <a:xfrm>
              <a:off x="696510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0" name="Rectangle 559"/>
            <p:cNvSpPr/>
            <p:nvPr/>
          </p:nvSpPr>
          <p:spPr bwMode="gray">
            <a:xfrm>
              <a:off x="7100235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Rectangle 560"/>
            <p:cNvSpPr/>
            <p:nvPr/>
          </p:nvSpPr>
          <p:spPr bwMode="gray">
            <a:xfrm>
              <a:off x="7235368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2" name="Rectangle 561"/>
            <p:cNvSpPr/>
            <p:nvPr/>
          </p:nvSpPr>
          <p:spPr bwMode="gray">
            <a:xfrm>
              <a:off x="7370501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" name="Rectangle 562"/>
            <p:cNvSpPr/>
            <p:nvPr/>
          </p:nvSpPr>
          <p:spPr bwMode="gray">
            <a:xfrm>
              <a:off x="7505634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" name="Rectangle 563"/>
            <p:cNvSpPr/>
            <p:nvPr/>
          </p:nvSpPr>
          <p:spPr bwMode="gray">
            <a:xfrm>
              <a:off x="7640767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5" name="Rectangle 564"/>
            <p:cNvSpPr/>
            <p:nvPr/>
          </p:nvSpPr>
          <p:spPr bwMode="gray">
            <a:xfrm>
              <a:off x="7775900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6" name="Rectangle 565"/>
            <p:cNvSpPr/>
            <p:nvPr/>
          </p:nvSpPr>
          <p:spPr bwMode="gray">
            <a:xfrm>
              <a:off x="7911033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7" name="Rectangle 566"/>
            <p:cNvSpPr/>
            <p:nvPr/>
          </p:nvSpPr>
          <p:spPr bwMode="gray">
            <a:xfrm>
              <a:off x="80461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8" name="Rectangle 567"/>
            <p:cNvSpPr/>
            <p:nvPr/>
          </p:nvSpPr>
          <p:spPr bwMode="gray">
            <a:xfrm>
              <a:off x="8181299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9" name="Rectangle 568"/>
            <p:cNvSpPr/>
            <p:nvPr/>
          </p:nvSpPr>
          <p:spPr bwMode="gray">
            <a:xfrm>
              <a:off x="8316432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0" name="Rectangle 569"/>
            <p:cNvSpPr/>
            <p:nvPr/>
          </p:nvSpPr>
          <p:spPr bwMode="gray">
            <a:xfrm>
              <a:off x="8451566" y="2600908"/>
              <a:ext cx="108938" cy="2520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</a:pPr>
              <a:endPara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1" name="Rectangle 570"/>
          <p:cNvSpPr/>
          <p:nvPr/>
        </p:nvSpPr>
        <p:spPr bwMode="gray">
          <a:xfrm>
            <a:off x="6739873" y="4506524"/>
            <a:ext cx="108938" cy="252028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" name="Rectangle 7"/>
          <p:cNvSpPr txBox="1">
            <a:spLocks noChangeArrowheads="1"/>
          </p:cNvSpPr>
          <p:nvPr/>
        </p:nvSpPr>
        <p:spPr bwMode="gray">
          <a:xfrm>
            <a:off x="3060595" y="5058835"/>
            <a:ext cx="6026443" cy="2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4375" indent="-17145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53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itchFamily="2" charset="2"/>
              <a:buAutoNum type="arabicParenBoth"/>
              <a:tabLst>
                <a:tab pos="2336800" algn="l"/>
              </a:tabLst>
            </a:pPr>
            <a:r>
              <a:rPr lang="en-US" sz="1000" dirty="0" smtClean="0">
                <a:latin typeface="+mn-lt"/>
              </a:rPr>
              <a:t>Version 2 supports 4 dual pulse inputs, while version 1 supports one.</a:t>
            </a:r>
          </a:p>
          <a:p>
            <a:pPr marL="228600" indent="-228600">
              <a:buFont typeface="Wingdings" pitchFamily="2" charset="2"/>
              <a:buAutoNum type="arabicParenBoth"/>
              <a:tabLst>
                <a:tab pos="2336800" algn="l"/>
              </a:tabLst>
            </a:pPr>
            <a:r>
              <a:rPr lang="en-US" sz="1000" dirty="0" smtClean="0">
                <a:latin typeface="+mn-lt"/>
              </a:rPr>
              <a:t>Version 2 supports MID approved dual pulse outputs to emulate flow meters</a:t>
            </a:r>
          </a:p>
          <a:p>
            <a:pPr marL="228600" indent="-228600">
              <a:buFont typeface="Wingdings" pitchFamily="2" charset="2"/>
              <a:buAutoNum type="arabicParenBoth"/>
              <a:tabLst>
                <a:tab pos="2336800" algn="l"/>
              </a:tabLst>
            </a:pPr>
            <a:endParaRPr lang="en-US" sz="1100" dirty="0" smtClean="0">
              <a:latin typeface="+mn-lt"/>
            </a:endParaRPr>
          </a:p>
        </p:txBody>
      </p:sp>
      <p:sp>
        <p:nvSpPr>
          <p:cNvPr id="573" name="Rectangle 572"/>
          <p:cNvSpPr/>
          <p:nvPr/>
        </p:nvSpPr>
        <p:spPr bwMode="gray">
          <a:xfrm>
            <a:off x="7122066" y="2295370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4" name="Rectangle 573"/>
          <p:cNvSpPr/>
          <p:nvPr/>
        </p:nvSpPr>
        <p:spPr bwMode="gray">
          <a:xfrm>
            <a:off x="7260180" y="2295370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" name="Rectangle 574"/>
          <p:cNvSpPr/>
          <p:nvPr/>
        </p:nvSpPr>
        <p:spPr bwMode="gray">
          <a:xfrm>
            <a:off x="7391135" y="2295370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Rectangle 575"/>
          <p:cNvSpPr/>
          <p:nvPr/>
        </p:nvSpPr>
        <p:spPr bwMode="gray">
          <a:xfrm>
            <a:off x="7526852" y="2295370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1" name="Rectangle 580"/>
          <p:cNvSpPr/>
          <p:nvPr/>
        </p:nvSpPr>
        <p:spPr bwMode="gray">
          <a:xfrm>
            <a:off x="7140705" y="4150432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2" name="Rectangle 581"/>
          <p:cNvSpPr/>
          <p:nvPr/>
        </p:nvSpPr>
        <p:spPr bwMode="gray">
          <a:xfrm>
            <a:off x="7278819" y="4150432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" name="Rectangle 582"/>
          <p:cNvSpPr/>
          <p:nvPr/>
        </p:nvSpPr>
        <p:spPr bwMode="gray">
          <a:xfrm>
            <a:off x="7409774" y="4150432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4" name="Rectangle 583"/>
          <p:cNvSpPr/>
          <p:nvPr/>
        </p:nvSpPr>
        <p:spPr bwMode="gray">
          <a:xfrm>
            <a:off x="7545491" y="4150432"/>
            <a:ext cx="108938" cy="126014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indent="0" algn="ctr">
              <a:spcBef>
                <a:spcPts val="1100"/>
              </a:spcBef>
              <a:buClr>
                <a:schemeClr val="tx2"/>
              </a:buClr>
              <a:buSzPct val="70000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8" grpId="0"/>
      <p:bldP spid="466" grpId="0"/>
      <p:bldP spid="571" grpId="0" animBg="1"/>
      <p:bldP spid="572" grpId="0"/>
      <p:bldP spid="573" grpId="0" animBg="1"/>
      <p:bldP spid="574" grpId="0" animBg="1"/>
      <p:bldP spid="575" grpId="0" animBg="1"/>
      <p:bldP spid="576" grpId="0" animBg="1"/>
      <p:bldP spid="581" grpId="0" animBg="1"/>
      <p:bldP spid="582" grpId="0" animBg="1"/>
      <p:bldP spid="583" grpId="0" animBg="1"/>
      <p:bldP spid="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positioning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 descr="O:\Marketing\Corporate Identity\Product Photos\Spirit IT Image Bank\Product photos\Flow-X\Flow-XK\XKv1_XM_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6" y="3389136"/>
            <a:ext cx="17399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Marketing\Corporate Identity\Product Photos\Spirit IT Image Bank\Product photos\Flow-X\Flow-XC\XC_angle_A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48" y="2048797"/>
            <a:ext cx="2249305" cy="22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gray">
          <a:xfrm>
            <a:off x="1566814" y="4961890"/>
            <a:ext cx="3060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 bwMode="gray">
          <a:xfrm flipV="1">
            <a:off x="4831080" y="3514655"/>
            <a:ext cx="1612407" cy="10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 bwMode="gray">
          <a:xfrm flipV="1">
            <a:off x="6177830" y="1948745"/>
            <a:ext cx="1054589" cy="6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O:\Marketing\Corporate Identity\Product Photos\Spirit IT Image Bank\Product photos\Flow-X\Flow-XP\XP_XM_ABB_Right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19" y="710386"/>
            <a:ext cx="2284468" cy="14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gray">
          <a:xfrm flipV="1">
            <a:off x="4533669" y="4961890"/>
            <a:ext cx="0" cy="5930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 bwMode="gray">
          <a:xfrm flipV="1">
            <a:off x="6277945" y="3524816"/>
            <a:ext cx="0" cy="202254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 bwMode="gray">
          <a:xfrm flipV="1">
            <a:off x="7148599" y="1955095"/>
            <a:ext cx="0" cy="35782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gray">
          <a:xfrm>
            <a:off x="885526" y="3212395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Flow-X/K</a:t>
            </a:r>
            <a:endParaRPr lang="nl-NL" sz="1400" dirty="0" err="1" smtClean="0"/>
          </a:p>
        </p:txBody>
      </p:sp>
      <p:sp>
        <p:nvSpPr>
          <p:cNvPr id="264" name="TextBox 263"/>
          <p:cNvSpPr txBox="1"/>
          <p:nvPr/>
        </p:nvSpPr>
        <p:spPr bwMode="gray">
          <a:xfrm>
            <a:off x="3946256" y="2129372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Flow-X/C</a:t>
            </a:r>
            <a:endParaRPr lang="nl-NL" sz="1400" dirty="0" err="1" smtClean="0"/>
          </a:p>
        </p:txBody>
      </p:sp>
      <p:sp>
        <p:nvSpPr>
          <p:cNvPr id="265" name="TextBox 264"/>
          <p:cNvSpPr txBox="1"/>
          <p:nvPr/>
        </p:nvSpPr>
        <p:spPr bwMode="gray">
          <a:xfrm>
            <a:off x="5586430" y="752177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Flow-X/P1</a:t>
            </a:r>
            <a:endParaRPr lang="nl-NL" sz="1400" dirty="0" err="1" smtClean="0"/>
          </a:p>
        </p:txBody>
      </p:sp>
      <p:pic>
        <p:nvPicPr>
          <p:cNvPr id="3079" name="Picture 7" descr="O:\Marketing\Corporate Identity\Product Photos\Spirit IT Image Bank\Product photos\Flow-X\Flow-XS\XSv1_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14" y="3169318"/>
            <a:ext cx="2081182" cy="20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Straight Connector 267"/>
          <p:cNvCxnSpPr/>
          <p:nvPr/>
        </p:nvCxnSpPr>
        <p:spPr bwMode="gray">
          <a:xfrm>
            <a:off x="2796540" y="4775482"/>
            <a:ext cx="271383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 bwMode="gray">
          <a:xfrm flipV="1">
            <a:off x="5391241" y="4775483"/>
            <a:ext cx="0" cy="7794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 bwMode="gray">
          <a:xfrm>
            <a:off x="2417132" y="3188830"/>
            <a:ext cx="1352550" cy="431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Flow-X/S</a:t>
            </a:r>
            <a:endParaRPr lang="nl-NL" sz="1400" dirty="0" err="1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434840" y="5509260"/>
            <a:ext cx="207850" cy="190500"/>
            <a:chOff x="4434840" y="5509260"/>
            <a:chExt cx="207850" cy="190500"/>
          </a:xfrm>
        </p:grpSpPr>
        <p:cxnSp>
          <p:nvCxnSpPr>
            <p:cNvPr id="27" name="Straight Connector 26"/>
            <p:cNvCxnSpPr/>
            <p:nvPr/>
          </p:nvCxnSpPr>
          <p:spPr bwMode="gray">
            <a:xfrm flipV="1">
              <a:off x="4442460" y="550926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 bwMode="gray">
            <a:xfrm flipV="1">
              <a:off x="4434840" y="557784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5302525" y="5509260"/>
            <a:ext cx="207850" cy="190500"/>
            <a:chOff x="4434840" y="5509260"/>
            <a:chExt cx="207850" cy="190500"/>
          </a:xfrm>
        </p:grpSpPr>
        <p:cxnSp>
          <p:nvCxnSpPr>
            <p:cNvPr id="368" name="Straight Connector 367"/>
            <p:cNvCxnSpPr/>
            <p:nvPr/>
          </p:nvCxnSpPr>
          <p:spPr bwMode="gray">
            <a:xfrm flipV="1">
              <a:off x="4442460" y="550926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 bwMode="gray">
            <a:xfrm flipV="1">
              <a:off x="4434840" y="557784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6170210" y="5509260"/>
            <a:ext cx="207850" cy="190500"/>
            <a:chOff x="4434840" y="5509260"/>
            <a:chExt cx="207850" cy="190500"/>
          </a:xfrm>
        </p:grpSpPr>
        <p:cxnSp>
          <p:nvCxnSpPr>
            <p:cNvPr id="371" name="Straight Connector 370"/>
            <p:cNvCxnSpPr/>
            <p:nvPr/>
          </p:nvCxnSpPr>
          <p:spPr bwMode="gray">
            <a:xfrm flipV="1">
              <a:off x="4442460" y="550926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 bwMode="gray">
            <a:xfrm flipV="1">
              <a:off x="4434840" y="557784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oup 372"/>
          <p:cNvGrpSpPr/>
          <p:nvPr/>
        </p:nvGrpSpPr>
        <p:grpSpPr>
          <a:xfrm>
            <a:off x="7037894" y="5509260"/>
            <a:ext cx="207850" cy="190500"/>
            <a:chOff x="4434840" y="5509260"/>
            <a:chExt cx="207850" cy="190500"/>
          </a:xfrm>
        </p:grpSpPr>
        <p:cxnSp>
          <p:nvCxnSpPr>
            <p:cNvPr id="374" name="Straight Connector 373"/>
            <p:cNvCxnSpPr/>
            <p:nvPr/>
          </p:nvCxnSpPr>
          <p:spPr bwMode="gray">
            <a:xfrm flipV="1">
              <a:off x="4442460" y="550926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 bwMode="gray">
            <a:xfrm flipV="1">
              <a:off x="4434840" y="5577840"/>
              <a:ext cx="200230" cy="1219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0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 Branding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9C19AF-AEEF-4951-9229-7E9EBFDC8F25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08" y="362754"/>
            <a:ext cx="4001312" cy="5318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9" y="1682328"/>
            <a:ext cx="3132262" cy="2330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32" y="4818789"/>
            <a:ext cx="3507188" cy="7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most accurate</a:t>
            </a:r>
            <a:r>
              <a:rPr lang="en-US" dirty="0"/>
              <a:t> flow computer on the market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all the benefits of a Flow-X flow computer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April 26,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798320"/>
            <a:ext cx="8403082" cy="4198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Extremely accurate 4-20 mA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Supports the latest, most accurate calculations, e.g. AGA-8 Part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Strong security with personal user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Excellent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User-friendly operation, local and remote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MID certified for gas, liquid and also the software (</a:t>
            </a:r>
            <a:r>
              <a:rPr lang="en-US" sz="1800" dirty="0" err="1" smtClean="0"/>
              <a:t>Welmec</a:t>
            </a:r>
            <a:r>
              <a:rPr lang="en-US" sz="1800" dirty="0" smtClean="0"/>
              <a:t> 7.2)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Extensive metering and control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Flexible communications, also to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Unique troubleshooting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Controls the complete metering skid, no need for a PLC 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699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7919</TotalTime>
  <Words>251</Words>
  <Application>Microsoft Office PowerPoint</Application>
  <PresentationFormat>On-screen Show (4:3)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ABBvoiceOffice</vt:lpstr>
      <vt:lpstr>Wingdings</vt:lpstr>
      <vt:lpstr>Symbol</vt:lpstr>
      <vt:lpstr>Courier New</vt:lpstr>
      <vt:lpstr>ABB Master</vt:lpstr>
      <vt:lpstr>Flow-X/C Flow Computer</vt:lpstr>
      <vt:lpstr>Compact panel mount flow computer</vt:lpstr>
      <vt:lpstr>The Flow-X/C has one integral flow module</vt:lpstr>
      <vt:lpstr>It is more cost-effective and more powerful</vt:lpstr>
      <vt:lpstr>Ports and IO</vt:lpstr>
      <vt:lpstr>Price positioning</vt:lpstr>
      <vt:lpstr>ABB Branding</vt:lpstr>
      <vt:lpstr>With all the benefits of a Flow-X flow computer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Han van Dal</cp:lastModifiedBy>
  <cp:revision>423</cp:revision>
  <cp:lastPrinted>2017-05-31T20:45:16Z</cp:lastPrinted>
  <dcterms:created xsi:type="dcterms:W3CDTF">2016-10-27T06:56:12Z</dcterms:created>
  <dcterms:modified xsi:type="dcterms:W3CDTF">2018-04-26T08:12:07Z</dcterms:modified>
</cp:coreProperties>
</file>